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2"/>
  </p:notesMasterIdLst>
  <p:sldIdLst>
    <p:sldId id="256" r:id="rId2"/>
    <p:sldId id="667" r:id="rId3"/>
    <p:sldId id="1081" r:id="rId4"/>
    <p:sldId id="1082" r:id="rId5"/>
    <p:sldId id="1083" r:id="rId6"/>
    <p:sldId id="1084" r:id="rId7"/>
    <p:sldId id="1085" r:id="rId8"/>
    <p:sldId id="1086" r:id="rId9"/>
    <p:sldId id="1087" r:id="rId10"/>
    <p:sldId id="1088" r:id="rId11"/>
    <p:sldId id="1089" r:id="rId12"/>
    <p:sldId id="1090" r:id="rId13"/>
    <p:sldId id="1091" r:id="rId14"/>
    <p:sldId id="1092" r:id="rId15"/>
    <p:sldId id="1093" r:id="rId16"/>
    <p:sldId id="1094" r:id="rId17"/>
    <p:sldId id="1095" r:id="rId18"/>
    <p:sldId id="1096" r:id="rId19"/>
    <p:sldId id="1097" r:id="rId20"/>
    <p:sldId id="103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91" autoAdjust="0"/>
    <p:restoredTop sz="90143" autoAdjust="0"/>
  </p:normalViewPr>
  <p:slideViewPr>
    <p:cSldViewPr>
      <p:cViewPr varScale="1">
        <p:scale>
          <a:sx n="90" d="100"/>
          <a:sy n="90" d="100"/>
        </p:scale>
        <p:origin x="17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1266C4-11DB-4A93-BC8C-03BBAAFDD2E7}" type="datetimeFigureOut">
              <a:rPr lang="en-US" smtClean="0"/>
              <a:pPr/>
              <a:t>3/2/2018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DB88BC-566F-427D-BFEC-E4FAE580507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786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DB88BC-566F-427D-BFEC-E4FAE580507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087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DB88BC-566F-427D-BFEC-E4FAE5805074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087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F006-E7AF-48E1-AAFE-9BBDE31FA531}" type="datetimeFigureOut">
              <a:rPr lang="en-US" smtClean="0"/>
              <a:pPr/>
              <a:t>3/2/2018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6A6C4-AC78-44C0-94BD-4DC73D67499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9000">
    <p:comb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F006-E7AF-48E1-AAFE-9BBDE31FA531}" type="datetimeFigureOut">
              <a:rPr lang="en-US" smtClean="0"/>
              <a:pPr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6A6C4-AC78-44C0-94BD-4DC73D67499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9000">
    <p:comb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F006-E7AF-48E1-AAFE-9BBDE31FA531}" type="datetimeFigureOut">
              <a:rPr lang="en-US" smtClean="0"/>
              <a:pPr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6A6C4-AC78-44C0-94BD-4DC73D67499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9000">
    <p:comb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F006-E7AF-48E1-AAFE-9BBDE31FA531}" type="datetimeFigureOut">
              <a:rPr lang="en-US" smtClean="0"/>
              <a:pPr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6A6C4-AC78-44C0-94BD-4DC73D67499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9000">
    <p:comb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F006-E7AF-48E1-AAFE-9BBDE31FA531}" type="datetimeFigureOut">
              <a:rPr lang="en-US" smtClean="0"/>
              <a:pPr/>
              <a:t>3/2/2018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6A6C4-AC78-44C0-94BD-4DC73D67499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9000">
    <p:comb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F006-E7AF-48E1-AAFE-9BBDE31FA531}" type="datetimeFigureOut">
              <a:rPr lang="en-US" smtClean="0"/>
              <a:pPr/>
              <a:t>3/2/2018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6A6C4-AC78-44C0-94BD-4DC73D67499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9000">
    <p:comb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F006-E7AF-48E1-AAFE-9BBDE31FA531}" type="datetimeFigureOut">
              <a:rPr lang="en-US" smtClean="0"/>
              <a:pPr/>
              <a:t>3/2/2018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6A6C4-AC78-44C0-94BD-4DC73D67499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9000">
    <p:comb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F006-E7AF-48E1-AAFE-9BBDE31FA531}" type="datetimeFigureOut">
              <a:rPr lang="en-US" smtClean="0"/>
              <a:pPr/>
              <a:t>3/2/2018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6A6C4-AC78-44C0-94BD-4DC73D67499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9000">
    <p:comb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F006-E7AF-48E1-AAFE-9BBDE31FA531}" type="datetimeFigureOut">
              <a:rPr lang="en-US" smtClean="0"/>
              <a:pPr/>
              <a:t>3/2/2018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6A6C4-AC78-44C0-94BD-4DC73D67499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9000">
    <p:comb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F006-E7AF-48E1-AAFE-9BBDE31FA531}" type="datetimeFigureOut">
              <a:rPr lang="en-US" smtClean="0"/>
              <a:pPr/>
              <a:t>3/2/2018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6A6C4-AC78-44C0-94BD-4DC73D67499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9000">
    <p:comb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F006-E7AF-48E1-AAFE-9BBDE31FA531}" type="datetimeFigureOut">
              <a:rPr lang="en-US" smtClean="0"/>
              <a:pPr/>
              <a:t>3/2/2018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46A6C4-AC78-44C0-94BD-4DC73D67499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 advClick="0" advTm="9000">
    <p:comb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60F006-E7AF-48E1-AAFE-9BBDE31FA531}" type="datetimeFigureOut">
              <a:rPr lang="en-US" smtClean="0"/>
              <a:pPr/>
              <a:t>3/2/2018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46A6C4-AC78-44C0-94BD-4DC73D67499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 spd="slow" advClick="0" advTm="9000">
    <p:comb dir="vert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udiciaryzambia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judiciaryzambia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80371" y="1143000"/>
            <a:ext cx="124985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0" y="2971800"/>
            <a:ext cx="891540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 REPUBLIC OF ZAMBIA</a:t>
            </a: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JUDICIARY </a:t>
            </a:r>
          </a:p>
          <a:p>
            <a:pPr algn="ctr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HIGH COURT</a:t>
            </a:r>
          </a:p>
          <a:p>
            <a:pPr algn="ctr"/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CAUSE LIST</a:t>
            </a:r>
          </a:p>
          <a:p>
            <a:pPr algn="ctr"/>
            <a:endParaRPr lang="en-US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JUDICIARY INFORMATION TECHNOLOGY DEPARTMENT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9000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MONDAY 05/03/2018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</a:t>
            </a:r>
          </a:p>
          <a:p>
            <a:pPr>
              <a:buNone/>
            </a:pPr>
            <a:r>
              <a:rPr lang="en-US" dirty="0"/>
              <a:t>2018/HPF/D025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/>
              <a:cs typeface="Calibri" pitchFamily="34" charset="0"/>
            </a:endParaRPr>
          </a:p>
          <a:p>
            <a:pPr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/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Applicant 	 	: </a:t>
            </a:r>
            <a:r>
              <a:rPr lang="en-US" dirty="0"/>
              <a:t>EDWIN MUTALE 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 	 Vs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Respondents            : </a:t>
            </a:r>
            <a:r>
              <a:rPr lang="en-US" dirty="0"/>
              <a:t>BETHRINE MUSELEKA MUTALE 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 the Plaintiff      : </a:t>
            </a:r>
            <a:r>
              <a:rPr lang="en-US" dirty="0"/>
              <a:t>IN PERSON</a:t>
            </a:r>
            <a:r>
              <a:rPr lang="en-ZA" dirty="0"/>
              <a:t> 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Defendant  : </a:t>
            </a:r>
            <a:r>
              <a:rPr lang="en-US" dirty="0"/>
              <a:t>IN PERSON</a:t>
            </a:r>
            <a:r>
              <a:rPr lang="en-ZA" dirty="0"/>
              <a:t> 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Time: 09:30 hrs.</a:t>
            </a: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Adjudicator: </a:t>
            </a:r>
            <a:r>
              <a:rPr lang="en-US" b="1" dirty="0" err="1"/>
              <a:t>Hon.Justice</a:t>
            </a:r>
            <a:r>
              <a:rPr lang="en-US" b="1" dirty="0"/>
              <a:t>. N.A Sharpe-Phiri </a:t>
            </a:r>
            <a:endParaRPr lang="it-IT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005007"/>
      </p:ext>
    </p:extLst>
  </p:cSld>
  <p:clrMapOvr>
    <a:masterClrMapping/>
  </p:clrMapOvr>
  <p:transition spd="slow" advClick="0" advTm="9000">
    <p:comb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MONDAY 05/03/2018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</a:t>
            </a:r>
          </a:p>
          <a:p>
            <a:pPr>
              <a:buNone/>
            </a:pPr>
            <a:r>
              <a:rPr lang="en-US" dirty="0"/>
              <a:t>2013/HP/1917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/>
              <a:cs typeface="Calibri" pitchFamily="34" charset="0"/>
            </a:endParaRPr>
          </a:p>
          <a:p>
            <a:pPr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/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Applicant 	 	: </a:t>
            </a:r>
            <a:r>
              <a:rPr lang="en-US" dirty="0"/>
              <a:t>MUSUKUMA CHISANGA &amp; 25 OTHERS 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 	 Vs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Respondents            : </a:t>
            </a:r>
            <a:r>
              <a:rPr lang="en-US" dirty="0"/>
              <a:t>THE ATTORNEY GENERAL 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 the Plaintiff      : </a:t>
            </a:r>
            <a:r>
              <a:rPr lang="en-US" dirty="0"/>
              <a:t>ML MUKANDE &amp; COMPANY</a:t>
            </a:r>
            <a:r>
              <a:rPr lang="en-ZA" dirty="0"/>
              <a:t> 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Defendant  : </a:t>
            </a:r>
            <a:r>
              <a:rPr lang="en-US" dirty="0"/>
              <a:t>THE ATTORNEY GENERALS CHAMBERS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Time: 10:30 hrs.</a:t>
            </a: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Adjudicator: </a:t>
            </a:r>
            <a:r>
              <a:rPr lang="en-US" b="1" dirty="0" err="1"/>
              <a:t>Hon.Justice</a:t>
            </a:r>
            <a:r>
              <a:rPr lang="en-US" b="1" dirty="0"/>
              <a:t>. N.A Sharpe-Phiri </a:t>
            </a:r>
            <a:endParaRPr lang="it-IT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243813"/>
      </p:ext>
    </p:extLst>
  </p:cSld>
  <p:clrMapOvr>
    <a:masterClrMapping/>
  </p:clrMapOvr>
  <p:transition spd="slow" advClick="0" advTm="9000">
    <p:comb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MONDAY 05/03/2018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</a:t>
            </a:r>
          </a:p>
          <a:p>
            <a:pPr>
              <a:buNone/>
            </a:pPr>
            <a:r>
              <a:rPr lang="en-US" dirty="0"/>
              <a:t>2017/HPF/D309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/>
              <a:cs typeface="Calibri" pitchFamily="34" charset="0"/>
            </a:endParaRPr>
          </a:p>
          <a:p>
            <a:pPr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/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Applicant 	 	: </a:t>
            </a:r>
            <a:r>
              <a:rPr lang="en-US" dirty="0"/>
              <a:t>MASAUSO MWENDA 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 	 Vs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Respondents            : </a:t>
            </a:r>
            <a:r>
              <a:rPr lang="en-US" dirty="0"/>
              <a:t>SUSAN  MAPULANGA MWENDA 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 the Plaintiff      : </a:t>
            </a:r>
            <a:r>
              <a:rPr lang="en-US" dirty="0"/>
              <a:t>IN PERSON</a:t>
            </a:r>
            <a:r>
              <a:rPr lang="en-ZA" dirty="0"/>
              <a:t> 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Defendant  : </a:t>
            </a:r>
            <a:r>
              <a:rPr lang="en-US" dirty="0"/>
              <a:t>IN PERSON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Time: 14:00 hrs.</a:t>
            </a: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Adjudicator: </a:t>
            </a:r>
            <a:r>
              <a:rPr lang="en-US" b="1" dirty="0" err="1"/>
              <a:t>Hon.Justice</a:t>
            </a:r>
            <a:r>
              <a:rPr lang="en-US" b="1" dirty="0"/>
              <a:t>. N.A Sharpe-Phiri </a:t>
            </a:r>
            <a:endParaRPr lang="it-IT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3474749"/>
      </p:ext>
    </p:extLst>
  </p:cSld>
  <p:clrMapOvr>
    <a:masterClrMapping/>
  </p:clrMapOvr>
  <p:transition spd="slow" advClick="0" advTm="9000">
    <p:comb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MONDAY 05/03/2018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</a:t>
            </a:r>
          </a:p>
          <a:p>
            <a:pPr>
              <a:buNone/>
            </a:pPr>
            <a:r>
              <a:rPr lang="en-US" dirty="0"/>
              <a:t>2014/HP/0552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/>
              <a:cs typeface="Calibri" pitchFamily="34" charset="0"/>
            </a:endParaRPr>
          </a:p>
          <a:p>
            <a:pPr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/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Applicant 	 	: </a:t>
            </a:r>
            <a:r>
              <a:rPr lang="en-US" dirty="0" err="1"/>
              <a:t>Plasco</a:t>
            </a:r>
            <a:r>
              <a:rPr lang="en-US" dirty="0"/>
              <a:t> </a:t>
            </a:r>
            <a:r>
              <a:rPr lang="en-US" dirty="0" err="1"/>
              <a:t>Nsefu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 	 Vs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Respondents            : </a:t>
            </a:r>
            <a:r>
              <a:rPr lang="en-US" dirty="0"/>
              <a:t>Fred Mwamba &amp; L.C.C. 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 the Plaintiff      : </a:t>
            </a:r>
            <a:r>
              <a:rPr lang="en-US" dirty="0"/>
              <a:t>Christopher </a:t>
            </a:r>
            <a:r>
              <a:rPr lang="en-US" dirty="0" err="1"/>
              <a:t>russel,cook</a:t>
            </a:r>
            <a:r>
              <a:rPr lang="en-US" dirty="0"/>
              <a:t> &amp; co</a:t>
            </a:r>
            <a:r>
              <a:rPr lang="en-ZA" dirty="0"/>
              <a:t> 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Defendant  : </a:t>
            </a:r>
            <a:r>
              <a:rPr lang="en-US" dirty="0"/>
              <a:t>Sambo </a:t>
            </a:r>
            <a:r>
              <a:rPr lang="en-US" dirty="0" err="1"/>
              <a:t>kayukwa</a:t>
            </a:r>
            <a:r>
              <a:rPr lang="en-US" dirty="0"/>
              <a:t> &amp;CO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                                      in house </a:t>
            </a:r>
            <a:r>
              <a:rPr lang="en-US" dirty="0" err="1"/>
              <a:t>coulsel</a:t>
            </a:r>
            <a:r>
              <a:rPr lang="en-US" dirty="0"/>
              <a:t> L.C.C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09:00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hrs.</a:t>
            </a: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Adjudicator: </a:t>
            </a:r>
            <a:r>
              <a:rPr lang="en-US" b="1" dirty="0"/>
              <a:t>HON. MRS. JUSTICE G.C.CHAWATAMA </a:t>
            </a:r>
            <a:endParaRPr lang="it-IT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1248354"/>
      </p:ext>
    </p:extLst>
  </p:cSld>
  <p:clrMapOvr>
    <a:masterClrMapping/>
  </p:clrMapOvr>
  <p:transition spd="slow" advClick="0" advTm="9000">
    <p:comb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MONDAY 05/03/2018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</a:t>
            </a:r>
          </a:p>
          <a:p>
            <a:pPr>
              <a:buNone/>
            </a:pPr>
            <a:r>
              <a:rPr lang="en-US" dirty="0"/>
              <a:t>2014/HP/1537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/>
              <a:cs typeface="Calibri" pitchFamily="34" charset="0"/>
            </a:endParaRPr>
          </a:p>
          <a:p>
            <a:pPr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/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Applicant 	 	: </a:t>
            </a:r>
            <a:r>
              <a:rPr lang="en-US" dirty="0"/>
              <a:t>HARRISON KATEBE 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 	 Vs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Respondents            : </a:t>
            </a:r>
            <a:r>
              <a:rPr lang="en-US" dirty="0"/>
              <a:t>ATTORNEY GENERAL 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 the Plaintiff      : </a:t>
            </a:r>
            <a:r>
              <a:rPr lang="en-US" dirty="0"/>
              <a:t>MILNER KATOLO LEGAL PRACTIONER</a:t>
            </a:r>
            <a:r>
              <a:rPr lang="en-ZA" dirty="0"/>
              <a:t> 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Defendant  : </a:t>
            </a:r>
            <a:r>
              <a:rPr lang="en-US" dirty="0"/>
              <a:t>ATTORNEY GENERAL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Time: 08:30 hrs.</a:t>
            </a: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Adjudicator: </a:t>
            </a:r>
            <a:r>
              <a:rPr lang="en-US" b="1" dirty="0"/>
              <a:t>HON. MRS. JUSTICE P. K. YANGAILO </a:t>
            </a:r>
            <a:endParaRPr lang="it-IT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9466311"/>
      </p:ext>
    </p:extLst>
  </p:cSld>
  <p:clrMapOvr>
    <a:masterClrMapping/>
  </p:clrMapOvr>
  <p:transition spd="slow" advClick="0" advTm="9000">
    <p:comb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MONDAY 05/03/2018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</a:t>
            </a:r>
          </a:p>
          <a:p>
            <a:pPr>
              <a:buNone/>
            </a:pPr>
            <a:r>
              <a:rPr lang="en-US" dirty="0"/>
              <a:t>2017/HP/584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/>
              <a:cs typeface="Calibri" pitchFamily="34" charset="0"/>
            </a:endParaRPr>
          </a:p>
          <a:p>
            <a:pPr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/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Applicant 	 	: </a:t>
            </a:r>
            <a:r>
              <a:rPr lang="en-US" dirty="0"/>
              <a:t>W. S. M LESHIKA CONSULTING (PTY) 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 	 Vs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Respondents            : </a:t>
            </a:r>
            <a:r>
              <a:rPr lang="en-US" dirty="0"/>
              <a:t>HANDYMAN’S  LIME LTD + 1 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 the Plaintiff      : </a:t>
            </a:r>
            <a:r>
              <a:rPr lang="en-US" dirty="0"/>
              <a:t>MUYATWA LEGAL PRATITIONER</a:t>
            </a:r>
            <a:r>
              <a:rPr lang="en-ZA" dirty="0"/>
              <a:t> 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Defendant  : </a:t>
            </a:r>
            <a:r>
              <a:rPr lang="en-US" dirty="0"/>
              <a:t>J &amp; M ADVOCATES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Time: 08:45 hrs.</a:t>
            </a: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Adjudicator: </a:t>
            </a:r>
            <a:r>
              <a:rPr lang="en-US" b="1" dirty="0"/>
              <a:t>HON. MRS. JUSTICE P. K. YANGAILO </a:t>
            </a:r>
            <a:endParaRPr lang="it-IT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8364277"/>
      </p:ext>
    </p:extLst>
  </p:cSld>
  <p:clrMapOvr>
    <a:masterClrMapping/>
  </p:clrMapOvr>
  <p:transition spd="slow" advClick="0" advTm="9000">
    <p:comb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MONDAY 05/03/2018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</a:t>
            </a:r>
          </a:p>
          <a:p>
            <a:pPr>
              <a:buNone/>
            </a:pPr>
            <a:r>
              <a:rPr lang="en-US" dirty="0"/>
              <a:t>2016/HP/258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/>
              <a:cs typeface="Calibri" pitchFamily="34" charset="0"/>
            </a:endParaRPr>
          </a:p>
          <a:p>
            <a:pPr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/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Applicant 	 	: </a:t>
            </a:r>
            <a:r>
              <a:rPr lang="en-US" dirty="0"/>
              <a:t>POLOMBWE NDHLOVU 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 	 Vs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Respondents            : </a:t>
            </a:r>
            <a:r>
              <a:rPr lang="en-US" dirty="0"/>
              <a:t>INVEST TRUST BANK PLC 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 the Plaintiff      : </a:t>
            </a:r>
            <a:r>
              <a:rPr lang="en-US" dirty="0"/>
              <a:t>MILNER &amp; PAUL</a:t>
            </a:r>
            <a:r>
              <a:rPr lang="en-ZA" dirty="0"/>
              <a:t> 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Defendant  : </a:t>
            </a:r>
            <a:r>
              <a:rPr lang="en-US" dirty="0"/>
              <a:t>SHAMWANA &amp; CO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Time: 09:30 hrs.</a:t>
            </a: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Adjudicator: </a:t>
            </a:r>
            <a:r>
              <a:rPr lang="en-US" b="1" dirty="0"/>
              <a:t>HON. MRS. JUSTICE P. K. YANGAILO </a:t>
            </a:r>
            <a:endParaRPr lang="it-IT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1634636"/>
      </p:ext>
    </p:extLst>
  </p:cSld>
  <p:clrMapOvr>
    <a:masterClrMapping/>
  </p:clrMapOvr>
  <p:transition spd="slow" advClick="0" advTm="9000">
    <p:comb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MONDAY 05/03/2018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</a:t>
            </a:r>
          </a:p>
          <a:p>
            <a:pPr>
              <a:buNone/>
            </a:pPr>
            <a:r>
              <a:rPr lang="en-US" dirty="0"/>
              <a:t>2018/HP/0052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/>
              <a:cs typeface="Calibri" pitchFamily="34" charset="0"/>
            </a:endParaRPr>
          </a:p>
          <a:p>
            <a:pPr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/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Applicant 	 	: </a:t>
            </a:r>
            <a:r>
              <a:rPr lang="en-US" dirty="0"/>
              <a:t>STERIA BANDA 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 	 Vs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Respondents            : </a:t>
            </a:r>
            <a:r>
              <a:rPr lang="en-US" dirty="0"/>
              <a:t>JOHN NGANDU AND ATTORNEY GENERAL 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 the Plaintiff      : </a:t>
            </a:r>
            <a:r>
              <a:rPr lang="en-US" dirty="0"/>
              <a:t>MUSHIPE &amp; ASSOCIATES</a:t>
            </a:r>
            <a:r>
              <a:rPr lang="en-ZA" dirty="0"/>
              <a:t> 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Defendant  : </a:t>
            </a:r>
            <a:r>
              <a:rPr lang="en-US" dirty="0"/>
              <a:t>ATTORNEY GENERAL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11:30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hrs.</a:t>
            </a: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Adjudicator: </a:t>
            </a:r>
            <a:r>
              <a:rPr lang="en-US" b="1" dirty="0"/>
              <a:t>HON. MRS. JUSTICE P. K. YANGAILO </a:t>
            </a:r>
            <a:endParaRPr lang="it-IT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1991933"/>
      </p:ext>
    </p:extLst>
  </p:cSld>
  <p:clrMapOvr>
    <a:masterClrMapping/>
  </p:clrMapOvr>
  <p:transition spd="slow" advClick="0" advTm="9000">
    <p:comb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MONDAY 05/03/2018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</a:t>
            </a:r>
          </a:p>
          <a:p>
            <a:pPr>
              <a:buNone/>
            </a:pPr>
            <a:r>
              <a:rPr lang="en-US" dirty="0"/>
              <a:t>2012/HPC/0206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/>
              <a:cs typeface="Calibri" pitchFamily="34" charset="0"/>
            </a:endParaRPr>
          </a:p>
          <a:p>
            <a:pPr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/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Applicant 	 	: </a:t>
            </a:r>
            <a:r>
              <a:rPr lang="en-GB" dirty="0"/>
              <a:t> </a:t>
            </a:r>
            <a:r>
              <a:rPr lang="en-US" dirty="0"/>
              <a:t>Road Ways Express Zambia Limited 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 	 Vs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Respondents            : </a:t>
            </a:r>
            <a:r>
              <a:rPr lang="en-US" dirty="0"/>
              <a:t>GCS Farms Limited 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 the Plaintiff      : </a:t>
            </a:r>
            <a:r>
              <a:rPr lang="en-US" dirty="0"/>
              <a:t>In Person </a:t>
            </a:r>
            <a:r>
              <a:rPr lang="en-ZA" dirty="0"/>
              <a:t> 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Defendant  : </a:t>
            </a:r>
            <a:r>
              <a:rPr lang="en-US" dirty="0" err="1"/>
              <a:t>Ituna</a:t>
            </a:r>
            <a:r>
              <a:rPr lang="en-US" dirty="0"/>
              <a:t> Chambers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Time: 09:00 hrs.</a:t>
            </a: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Adjudicator: </a:t>
            </a:r>
            <a:r>
              <a:rPr lang="en-US" b="1" dirty="0"/>
              <a:t>Hon. Justice Mr. W.S. MWEEMBA</a:t>
            </a:r>
            <a:r>
              <a:rPr lang="en-US" dirty="0"/>
              <a:t> </a:t>
            </a:r>
            <a:r>
              <a:rPr lang="en-US" b="1" dirty="0"/>
              <a:t> </a:t>
            </a:r>
            <a:endParaRPr lang="it-IT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5604862"/>
      </p:ext>
    </p:extLst>
  </p:cSld>
  <p:clrMapOvr>
    <a:masterClrMapping/>
  </p:clrMapOvr>
  <p:transition spd="slow" advClick="0" advTm="9000">
    <p:comb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MONDAY 05/03/2018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</a:t>
            </a:r>
          </a:p>
          <a:p>
            <a:pPr>
              <a:buNone/>
            </a:pPr>
            <a:r>
              <a:rPr lang="en-US" dirty="0"/>
              <a:t>2018/HPC/0027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/>
              <a:cs typeface="Calibri" pitchFamily="34" charset="0"/>
            </a:endParaRPr>
          </a:p>
          <a:p>
            <a:pPr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/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Applicant 	 	: </a:t>
            </a:r>
            <a:r>
              <a:rPr lang="en-GB" dirty="0"/>
              <a:t> </a:t>
            </a:r>
            <a:r>
              <a:rPr lang="en-US" dirty="0" err="1"/>
              <a:t>Groffins</a:t>
            </a:r>
            <a:r>
              <a:rPr lang="en-US" dirty="0"/>
              <a:t> S.GB  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 	 Vs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Respondents            : </a:t>
            </a:r>
            <a:r>
              <a:rPr lang="en-US" dirty="0"/>
              <a:t>Universal Oil Marketing Limited  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 the Plaintiff      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/>
              <a:t>MSK Advocates </a:t>
            </a:r>
            <a:r>
              <a:rPr lang="en-ZA" dirty="0"/>
              <a:t> 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Defendant  : </a:t>
            </a:r>
            <a:r>
              <a:rPr lang="en-US" dirty="0"/>
              <a:t>In Person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Time: 14:30 hrs.</a:t>
            </a: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Adjudicator: </a:t>
            </a:r>
            <a:r>
              <a:rPr lang="en-US" b="1" dirty="0"/>
              <a:t>Hon. Justice Mr. W.S. MWEEMBA</a:t>
            </a:r>
            <a:r>
              <a:rPr lang="en-US" dirty="0"/>
              <a:t> </a:t>
            </a:r>
            <a:r>
              <a:rPr lang="en-US" b="1" dirty="0"/>
              <a:t> </a:t>
            </a:r>
            <a:endParaRPr lang="it-IT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1692437"/>
      </p:ext>
    </p:extLst>
  </p:cSld>
  <p:clrMapOvr>
    <a:masterClrMapping/>
  </p:clrMapOvr>
  <p:transition spd="slow" advClick="0" advTm="9000">
    <p:comb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MISSING FILES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</a:t>
            </a:r>
          </a:p>
          <a:p>
            <a:pPr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</a:rPr>
              <a:t>   Kindly report all cases of missing files to the office of the Deputy Director-High Court by signing a Missing Record Complaint Form. The form is obtainable from the Deputy Director-High Court’s office, the Deputy Director’s secretary and the Assistant Registrar’s office on the First Floor.</a:t>
            </a:r>
          </a:p>
          <a:p>
            <a:pPr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/>
            </a:endParaRPr>
          </a:p>
          <a:p>
            <a:pPr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</a:rPr>
              <a:t>   P. </a:t>
            </a:r>
            <a:r>
              <a:rPr lang="en-US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</a:rPr>
              <a:t>Chisha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/>
            </a:endParaRPr>
          </a:p>
          <a:p>
            <a:pPr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</a:rPr>
              <a:t>   Deputy Director-High Court</a:t>
            </a:r>
            <a:endParaRPr lang="it-IT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0960839"/>
      </p:ext>
    </p:extLst>
  </p:cSld>
  <p:clrMapOvr>
    <a:masterClrMapping/>
  </p:clrMapOvr>
  <p:transition spd="slow" advClick="0" advTm="30000"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</a:t>
            </a:r>
          </a:p>
          <a:p>
            <a:pPr algn="ctr">
              <a:buNone/>
            </a:pPr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 Unicode MS"/>
                <a:cs typeface="Calibri" pitchFamily="34" charset="0"/>
              </a:rPr>
              <a:t>for more information visit us at:</a:t>
            </a:r>
          </a:p>
          <a:p>
            <a:pPr algn="ctr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 Unicode MS"/>
                <a:hlinkClick r:id="rId3"/>
              </a:rPr>
              <a:t>www.judiciaryzambia.com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Arial Unicode MS"/>
            </a:endParaRPr>
          </a:p>
          <a:p>
            <a:pPr algn="ctr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 Unicode MS"/>
              </a:rPr>
              <a:t>Email: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 Unicode MS"/>
                <a:hlinkClick r:id="rId4"/>
              </a:rPr>
              <a:t>info@judiciaryzambia.com</a:t>
            </a:r>
            <a:endParaRPr lang="it-I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40960839"/>
      </p:ext>
    </p:extLst>
  </p:cSld>
  <p:clrMapOvr>
    <a:masterClrMapping/>
  </p:clrMapOvr>
  <p:transition spd="slow" advClick="0" advTm="9000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MONDAY 05/03/2018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</a:t>
            </a:r>
          </a:p>
          <a:p>
            <a:pPr>
              <a:buNone/>
            </a:pPr>
            <a:r>
              <a:rPr lang="en-ZA" dirty="0"/>
              <a:t>2017/HP/2067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/>
              <a:cs typeface="Calibri" pitchFamily="34" charset="0"/>
            </a:endParaRPr>
          </a:p>
          <a:p>
            <a:pPr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/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Applicant 	 	: </a:t>
            </a:r>
            <a:r>
              <a:rPr lang="en-ZA" dirty="0"/>
              <a:t>Export Trading Group (ETG)</a:t>
            </a:r>
            <a:endParaRPr lang="en-US" dirty="0"/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 	 Vs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Respondents            : </a:t>
            </a:r>
            <a:r>
              <a:rPr lang="en-ZA" dirty="0"/>
              <a:t>Power Times</a:t>
            </a:r>
            <a:endParaRPr lang="en-US" dirty="0"/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 the Plaintiff      : </a:t>
            </a:r>
            <a:r>
              <a:rPr lang="en-ZA" dirty="0"/>
              <a:t>Lennard Lane Partners 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Defendant  : </a:t>
            </a:r>
            <a:r>
              <a:rPr lang="en-ZA" dirty="0"/>
              <a:t>Fred &amp; Jere Company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Time: 10:00 hrs.</a:t>
            </a: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Adjudicator:  </a:t>
            </a:r>
            <a:r>
              <a:rPr lang="en-ZA" b="1" dirty="0"/>
              <a:t>Hon. Justice. G. M. </a:t>
            </a:r>
            <a:r>
              <a:rPr lang="en-ZA" b="1" dirty="0" err="1"/>
              <a:t>Salasini</a:t>
            </a:r>
            <a:r>
              <a:rPr lang="en-US" b="1" dirty="0"/>
              <a:t> </a:t>
            </a:r>
            <a:endParaRPr lang="it-IT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7942207"/>
      </p:ext>
    </p:extLst>
  </p:cSld>
  <p:clrMapOvr>
    <a:masterClrMapping/>
  </p:clrMapOvr>
  <p:transition spd="slow" advClick="0" advTm="9000">
    <p:comb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MONDAY 05/03/2018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</a:t>
            </a:r>
          </a:p>
          <a:p>
            <a:pPr>
              <a:buNone/>
            </a:pPr>
            <a:r>
              <a:rPr lang="en-ZA" dirty="0"/>
              <a:t>2017/HP/2066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/>
              <a:cs typeface="Calibri" pitchFamily="34" charset="0"/>
            </a:endParaRPr>
          </a:p>
          <a:p>
            <a:pPr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/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Applicant 	 	: </a:t>
            </a:r>
            <a:r>
              <a:rPr lang="en-ZA" dirty="0"/>
              <a:t>Export Trading Group (ETG)</a:t>
            </a:r>
            <a:endParaRPr lang="en-US" dirty="0"/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 	 Vs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Respondents            : </a:t>
            </a:r>
            <a:r>
              <a:rPr lang="en-ZA" dirty="0"/>
              <a:t>Dasia </a:t>
            </a:r>
            <a:r>
              <a:rPr lang="en-ZA" dirty="0" err="1"/>
              <a:t>Amo</a:t>
            </a:r>
            <a:endParaRPr lang="en-US" dirty="0"/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 the Plaintiff      : </a:t>
            </a:r>
            <a:r>
              <a:rPr lang="en-ZA" dirty="0"/>
              <a:t>Lennard Lane Partners 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Defendant  : </a:t>
            </a:r>
            <a:r>
              <a:rPr lang="en-ZA" dirty="0"/>
              <a:t>In Person 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Time: 10:30 hrs.</a:t>
            </a: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Adjudicator:  </a:t>
            </a:r>
            <a:r>
              <a:rPr lang="en-ZA" b="1" dirty="0"/>
              <a:t>Hon. Justice. G. M. </a:t>
            </a:r>
            <a:r>
              <a:rPr lang="en-ZA" b="1" dirty="0" err="1"/>
              <a:t>Salasini</a:t>
            </a:r>
            <a:r>
              <a:rPr lang="en-US" b="1" dirty="0"/>
              <a:t> </a:t>
            </a:r>
            <a:endParaRPr lang="it-IT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1826855"/>
      </p:ext>
    </p:extLst>
  </p:cSld>
  <p:clrMapOvr>
    <a:masterClrMapping/>
  </p:clrMapOvr>
  <p:transition spd="slow" advClick="0" advTm="9000">
    <p:comb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MONDAY 05/03/2018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</a:t>
            </a:r>
          </a:p>
          <a:p>
            <a:pPr>
              <a:buNone/>
            </a:pPr>
            <a:r>
              <a:rPr lang="en-ZA" dirty="0"/>
              <a:t>2016/HP/2320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/>
              <a:cs typeface="Calibri" pitchFamily="34" charset="0"/>
            </a:endParaRPr>
          </a:p>
          <a:p>
            <a:pPr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/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Applicant 	 	: </a:t>
            </a:r>
            <a:r>
              <a:rPr lang="en-ZA" dirty="0" err="1"/>
              <a:t>Aongola</a:t>
            </a:r>
            <a:r>
              <a:rPr lang="en-ZA" dirty="0"/>
              <a:t> S. </a:t>
            </a:r>
            <a:r>
              <a:rPr lang="en-ZA" dirty="0" err="1"/>
              <a:t>Katenekwa</a:t>
            </a:r>
            <a:endParaRPr lang="en-US" dirty="0"/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 	 Vs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Respondents            : </a:t>
            </a:r>
            <a:r>
              <a:rPr lang="en-ZA" dirty="0" err="1"/>
              <a:t>Phonicia</a:t>
            </a:r>
            <a:r>
              <a:rPr lang="en-ZA" dirty="0"/>
              <a:t> International</a:t>
            </a:r>
            <a:endParaRPr lang="en-US" dirty="0"/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 the Plaintiff      : </a:t>
            </a:r>
            <a:r>
              <a:rPr lang="en-ZA" dirty="0"/>
              <a:t>N/A 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Defendant  : </a:t>
            </a:r>
            <a:r>
              <a:rPr lang="en-ZA" dirty="0"/>
              <a:t>In Person 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Time: 08:30 hrs.</a:t>
            </a: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Adjudicator:  </a:t>
            </a:r>
            <a:r>
              <a:rPr lang="en-ZA" dirty="0"/>
              <a:t>Hon. Justice S. Kaunda </a:t>
            </a:r>
            <a:r>
              <a:rPr lang="en-ZA" dirty="0" err="1"/>
              <a:t>Newa</a:t>
            </a:r>
            <a:r>
              <a:rPr lang="en-US" b="1" dirty="0"/>
              <a:t> </a:t>
            </a:r>
            <a:endParaRPr lang="it-IT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931074"/>
      </p:ext>
    </p:extLst>
  </p:cSld>
  <p:clrMapOvr>
    <a:masterClrMapping/>
  </p:clrMapOvr>
  <p:transition spd="slow" advClick="0" advTm="9000">
    <p:comb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MONDAY 05/03/2018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</a:t>
            </a:r>
          </a:p>
          <a:p>
            <a:pPr>
              <a:buNone/>
            </a:pPr>
            <a:r>
              <a:rPr lang="en-ZA" dirty="0"/>
              <a:t>2017/HPF/A004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/>
              <a:cs typeface="Calibri" pitchFamily="34" charset="0"/>
            </a:endParaRPr>
          </a:p>
          <a:p>
            <a:pPr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/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Applicant 	 	: </a:t>
            </a:r>
            <a:r>
              <a:rPr lang="en-ZA" dirty="0"/>
              <a:t>Rosemary Bwalya</a:t>
            </a:r>
            <a:endParaRPr lang="en-US" dirty="0"/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 	 Vs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Respondents            : </a:t>
            </a:r>
            <a:r>
              <a:rPr lang="en-ZA" dirty="0"/>
              <a:t>Derrick </a:t>
            </a:r>
            <a:r>
              <a:rPr lang="en-ZA" dirty="0" err="1"/>
              <a:t>Chisenga</a:t>
            </a:r>
            <a:endParaRPr lang="en-US" dirty="0"/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 the Plaintiff      : </a:t>
            </a:r>
            <a:r>
              <a:rPr lang="en-ZA" dirty="0"/>
              <a:t>In Person 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Defendant  : </a:t>
            </a:r>
            <a:r>
              <a:rPr lang="en-ZA" dirty="0"/>
              <a:t>In Person 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Time: 08:45 hrs.</a:t>
            </a: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Adjudicator:  </a:t>
            </a:r>
            <a:r>
              <a:rPr lang="en-ZA" dirty="0"/>
              <a:t>Hon. Justice S. Kaunda </a:t>
            </a:r>
            <a:r>
              <a:rPr lang="en-ZA" dirty="0" err="1"/>
              <a:t>Newa</a:t>
            </a:r>
            <a:r>
              <a:rPr lang="en-US" b="1" dirty="0"/>
              <a:t> </a:t>
            </a:r>
            <a:endParaRPr lang="it-IT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1677190"/>
      </p:ext>
    </p:extLst>
  </p:cSld>
  <p:clrMapOvr>
    <a:masterClrMapping/>
  </p:clrMapOvr>
  <p:transition spd="slow" advClick="0" advTm="9000">
    <p:comb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MONDAY 05/03/2018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</a:t>
            </a:r>
          </a:p>
          <a:p>
            <a:pPr>
              <a:buNone/>
            </a:pPr>
            <a:r>
              <a:rPr lang="en-US" dirty="0"/>
              <a:t>2013/HP/0196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/>
              <a:cs typeface="Calibri" pitchFamily="34" charset="0"/>
            </a:endParaRPr>
          </a:p>
          <a:p>
            <a:pPr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/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Applicant 	 	: </a:t>
            </a:r>
            <a:r>
              <a:rPr lang="en-US" dirty="0"/>
              <a:t>ENOCK KAVINDELE  &amp;</a:t>
            </a:r>
            <a:r>
              <a:rPr lang="en-GB" dirty="0"/>
              <a:t>                                     </a:t>
            </a:r>
          </a:p>
          <a:p>
            <a:pPr marL="0" indent="0">
              <a:buNone/>
            </a:pPr>
            <a:r>
              <a:rPr lang="en-GB" dirty="0"/>
              <a:t>                                      </a:t>
            </a:r>
            <a:r>
              <a:rPr lang="en-US" dirty="0"/>
              <a:t>DOROTHY KAVINDELE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 	 Vs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Respondents            : </a:t>
            </a:r>
            <a:r>
              <a:rPr lang="en-US" dirty="0"/>
              <a:t>BOLONGNA PROPERTIES LIMITED &amp;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                                      DIEGO CASILLI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 the Plaintiff      : </a:t>
            </a:r>
            <a:r>
              <a:rPr lang="en-US" dirty="0"/>
              <a:t>IN PERSON</a:t>
            </a:r>
            <a:r>
              <a:rPr lang="en-ZA" dirty="0"/>
              <a:t> 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Defendant  : </a:t>
            </a:r>
            <a:r>
              <a:rPr lang="en-US" dirty="0"/>
              <a:t>SIMEZA SANGWA &amp; ASSOCIATES</a:t>
            </a:r>
            <a:r>
              <a:rPr lang="en-ZA" dirty="0"/>
              <a:t> 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Time: 08:30 hrs.</a:t>
            </a: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Adjudicator: </a:t>
            </a:r>
            <a:r>
              <a:rPr lang="en-US" b="1" dirty="0" err="1"/>
              <a:t>Hon.Justice</a:t>
            </a:r>
            <a:r>
              <a:rPr lang="en-US" b="1" dirty="0"/>
              <a:t>. N.A Sharpe-Phiri </a:t>
            </a:r>
            <a:endParaRPr lang="it-IT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9102168"/>
      </p:ext>
    </p:extLst>
  </p:cSld>
  <p:clrMapOvr>
    <a:masterClrMapping/>
  </p:clrMapOvr>
  <p:transition spd="slow" advClick="0" advTm="9000">
    <p:comb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MONDAY 05/03/2018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</a:t>
            </a:r>
          </a:p>
          <a:p>
            <a:pPr>
              <a:buNone/>
            </a:pPr>
            <a:r>
              <a:rPr lang="en-US" dirty="0"/>
              <a:t>2011/HP/1326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/>
              <a:cs typeface="Calibri" pitchFamily="34" charset="0"/>
            </a:endParaRPr>
          </a:p>
          <a:p>
            <a:pPr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/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Applicant 	 	: </a:t>
            </a:r>
            <a:r>
              <a:rPr lang="en-US" dirty="0"/>
              <a:t>MWIYA MUTAKATALA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 	 Vs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Respondents            : </a:t>
            </a:r>
            <a:r>
              <a:rPr lang="en-US" dirty="0"/>
              <a:t>DR LEWIS SAIWANA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 the Plaintiff      : </a:t>
            </a:r>
            <a:r>
              <a:rPr lang="en-US" dirty="0"/>
              <a:t>EBM CHAMBERS</a:t>
            </a:r>
            <a:r>
              <a:rPr lang="en-ZA" dirty="0"/>
              <a:t> 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Defendant  : </a:t>
            </a:r>
            <a:r>
              <a:rPr lang="en-US" dirty="0"/>
              <a:t>THE ATTORNEY GENERALS CHAMBERS</a:t>
            </a:r>
            <a:r>
              <a:rPr lang="en-ZA" dirty="0"/>
              <a:t> 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Time: 08:45 hrs.</a:t>
            </a: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Adjudicator: </a:t>
            </a:r>
            <a:r>
              <a:rPr lang="en-US" b="1" dirty="0" err="1"/>
              <a:t>Hon.Justice</a:t>
            </a:r>
            <a:r>
              <a:rPr lang="en-US" b="1" dirty="0"/>
              <a:t>. N.A Sharpe-Phiri </a:t>
            </a:r>
            <a:endParaRPr lang="it-IT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8533986"/>
      </p:ext>
    </p:extLst>
  </p:cSld>
  <p:clrMapOvr>
    <a:masterClrMapping/>
  </p:clrMapOvr>
  <p:transition spd="slow" advClick="0" advTm="9000">
    <p:comb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MONDAY 05/03/2018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</a:t>
            </a:r>
          </a:p>
          <a:p>
            <a:pPr>
              <a:buNone/>
            </a:pPr>
            <a:r>
              <a:rPr lang="en-US" dirty="0"/>
              <a:t>2014/HP/0180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/>
              <a:cs typeface="Calibri" pitchFamily="34" charset="0"/>
            </a:endParaRPr>
          </a:p>
          <a:p>
            <a:pPr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/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Applicant 	 	: </a:t>
            </a:r>
            <a:r>
              <a:rPr lang="en-US" dirty="0"/>
              <a:t>MIVAMI CONSTRUCTION ZAMBIA  </a:t>
            </a:r>
          </a:p>
          <a:p>
            <a:pPr marL="0" indent="0">
              <a:buNone/>
            </a:pPr>
            <a:r>
              <a:rPr lang="en-US" dirty="0"/>
              <a:t>                                      LIMITED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 	 Vs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Respondents            : </a:t>
            </a:r>
            <a:r>
              <a:rPr lang="en-US" dirty="0"/>
              <a:t>REEVES MALAMBO</a:t>
            </a:r>
          </a:p>
          <a:p>
            <a:pPr marL="0" indent="0"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 the Plaintiff      : </a:t>
            </a:r>
            <a:r>
              <a:rPr lang="en-US" dirty="0"/>
              <a:t>MULENGA MUNDASHI KASONDE</a:t>
            </a:r>
            <a:r>
              <a:rPr lang="en-ZA" dirty="0"/>
              <a:t> 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Defendant  : </a:t>
            </a:r>
            <a:r>
              <a:rPr lang="en-US" dirty="0"/>
              <a:t>WILSON &amp; CORNHILL</a:t>
            </a:r>
            <a:r>
              <a:rPr lang="en-ZA" dirty="0"/>
              <a:t> 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Time: 09:00 hrs.</a:t>
            </a:r>
          </a:p>
          <a:p>
            <a:pPr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___________________________________________________________________________________</a:t>
            </a:r>
          </a:p>
          <a:p>
            <a:pPr>
              <a:buNone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Adjudicator: </a:t>
            </a:r>
            <a:r>
              <a:rPr lang="en-US" b="1" dirty="0" err="1"/>
              <a:t>Hon.Justice</a:t>
            </a:r>
            <a:r>
              <a:rPr lang="en-US" b="1" dirty="0"/>
              <a:t>. N.A Sharpe-Phiri </a:t>
            </a:r>
            <a:endParaRPr lang="it-IT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8156627"/>
      </p:ext>
    </p:extLst>
  </p:cSld>
  <p:clrMapOvr>
    <a:masterClrMapping/>
  </p:clrMapOvr>
  <p:transition spd="slow" advClick="0" advTm="9000">
    <p:comb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126465</TotalTime>
  <Words>250</Words>
  <Application>Microsoft Office PowerPoint</Application>
  <PresentationFormat>On-screen Show (4:3)</PresentationFormat>
  <Paragraphs>285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 Unicode MS</vt:lpstr>
      <vt:lpstr>Calibri</vt:lpstr>
      <vt:lpstr>Constantia</vt:lpstr>
      <vt:lpstr>Times New Roman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ngoi.kalamatila</dc:creator>
  <cp:lastModifiedBy>Mary Mwenya</cp:lastModifiedBy>
  <cp:revision>6392</cp:revision>
  <dcterms:created xsi:type="dcterms:W3CDTF">2012-04-11T09:30:54Z</dcterms:created>
  <dcterms:modified xsi:type="dcterms:W3CDTF">2018-03-02T14:14:58Z</dcterms:modified>
</cp:coreProperties>
</file>